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96" y="25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5131E83-F0E2-4ACC-B698-2C74F6255B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F7E53483-60FF-430C-BED6-D97DD9DBDE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21A5E91-987A-4ABB-9922-98A3CF74F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56572-9473-4343-B2C6-FE9B6867704B}" type="datetimeFigureOut">
              <a:rPr lang="hu-HU" smtClean="0"/>
              <a:t>2018.03.08.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B7267F6-195C-47A6-9E16-BEFE9065A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26230C2-F29D-43F1-BC05-61585EA2F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8B1-6CB3-4A0E-B38B-1CC4EAD5E34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18037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FA5994D-EEF2-412A-8A4F-183B14673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178DE974-2FE3-438E-AB87-859ABFAC6A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F07DF67-E73B-42E8-93AD-09C1B491F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56572-9473-4343-B2C6-FE9B6867704B}" type="datetimeFigureOut">
              <a:rPr lang="hu-HU" smtClean="0"/>
              <a:t>2018.03.08.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91E7CA9-629D-42F9-92BB-F7DBBBB06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975A6CB4-CADA-4BA2-9C90-A7853C7E7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8B1-6CB3-4A0E-B38B-1CC4EAD5E34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11636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1791CC2E-3B6E-46A8-9BC0-28E7C21BC2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12699AE6-E0C0-4F7F-851C-A3BB752390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459902A-0C35-4E66-8F64-72204F7E6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56572-9473-4343-B2C6-FE9B6867704B}" type="datetimeFigureOut">
              <a:rPr lang="hu-HU" smtClean="0"/>
              <a:t>2018.03.08.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E635D4A1-3FCC-46F2-9D00-F375F6DBE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7114368-B055-4993-8D98-62F42B460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8B1-6CB3-4A0E-B38B-1CC4EAD5E34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476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A3323AC-1D1E-45BE-801B-0E13C4062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A9BBB96-AFE0-4C30-8849-EF5100EC7D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FD437C6-A17D-4732-82B9-B88B6DBAE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56572-9473-4343-B2C6-FE9B6867704B}" type="datetimeFigureOut">
              <a:rPr lang="hu-HU" smtClean="0"/>
              <a:t>2018.03.08.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F405D1C6-825E-4E87-8C18-FEA1DE292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DB32B4CD-7C03-4AA4-A37F-315AEB8F2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8B1-6CB3-4A0E-B38B-1CC4EAD5E34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75527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731BB06-DCAF-44C2-8E81-138AE8259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545932CE-05D2-42EF-9E24-4F134C05F1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FB4A2E0-9AA2-486F-A11D-3938C5A42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56572-9473-4343-B2C6-FE9B6867704B}" type="datetimeFigureOut">
              <a:rPr lang="hu-HU" smtClean="0"/>
              <a:t>2018.03.08.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FC40D6BC-1A60-43ED-9BD5-873F026F1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750F1F28-DABF-4A3A-B4AA-3DBF75E6B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8B1-6CB3-4A0E-B38B-1CC4EAD5E34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48581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B47CF3E-49FE-44DE-9CB5-CE4C34A17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ACBAC16-22F0-43A6-8E74-F272404803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6EA006EE-1EB9-444B-9941-32D205C8DC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2268CD92-3D91-4502-AA94-03C78AFAA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56572-9473-4343-B2C6-FE9B6867704B}" type="datetimeFigureOut">
              <a:rPr lang="hu-HU" smtClean="0"/>
              <a:t>2018.03.08.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1DC04BCC-43E1-48F6-9DB8-4A23F908F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115D5E4B-2BBB-4DF3-B1E8-BBB8E0FBA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8B1-6CB3-4A0E-B38B-1CC4EAD5E34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88770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CA01DBB-A0F2-4953-98EA-83195B444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7E034683-32A3-439E-89A1-C10E95C855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CA696A23-820A-4B4E-A331-BDBE82F106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22A4F5C2-A91D-4F25-9F9A-EE0DA281E8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6C1ECCC4-AACA-4F5D-8C88-132281C354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FC0848A4-2BEE-4B25-8D87-76E0ECA3B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56572-9473-4343-B2C6-FE9B6867704B}" type="datetimeFigureOut">
              <a:rPr lang="hu-HU" smtClean="0"/>
              <a:t>2018.03.08.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73CA80F9-BE28-4B0C-8494-D351153C2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F167D2A8-C667-43C2-8EFD-1E61E510B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8B1-6CB3-4A0E-B38B-1CC4EAD5E34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93054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FD41AC9-C04B-4308-9A7A-F9B69E35A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283272EB-82AF-41F9-B613-A1393AC2C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56572-9473-4343-B2C6-FE9B6867704B}" type="datetimeFigureOut">
              <a:rPr lang="hu-HU" smtClean="0"/>
              <a:t>2018.03.08.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EE8E1E6A-D91C-430D-AFE7-B791D9557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B16EB18A-D2C4-4CEE-8A60-3924C12C6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8B1-6CB3-4A0E-B38B-1CC4EAD5E34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08775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A242B7C4-A8C7-4E1E-8F4A-F1DDD2A10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56572-9473-4343-B2C6-FE9B6867704B}" type="datetimeFigureOut">
              <a:rPr lang="hu-HU" smtClean="0"/>
              <a:t>2018.03.08.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4C9BED82-244E-4577-BB15-1B8361DE1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C9F32C8E-D8C5-4522-B1BC-8EDFCFD11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8B1-6CB3-4A0E-B38B-1CC4EAD5E34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48216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35C6360-827A-4524-BC86-835802904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5D8F64C-4CE5-498F-8222-4B25C92C61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31FBD66F-E635-48DB-BE99-257AE23BD9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57A7B7DE-EE97-440E-AC87-F0A1E3FB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56572-9473-4343-B2C6-FE9B6867704B}" type="datetimeFigureOut">
              <a:rPr lang="hu-HU" smtClean="0"/>
              <a:t>2018.03.08.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8930052C-C422-4F6E-BC5E-3C13701EC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C3190D06-F939-48C3-A86B-113DCA16E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8B1-6CB3-4A0E-B38B-1CC4EAD5E34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36379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A936AE2-F4F7-4F60-B3DE-879F9FF2C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09480185-9E61-4622-BAE9-AC59812937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CB471E22-3D37-428D-B38C-E6429E6CF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C8E09A8C-76E3-47EE-AF0F-A3DF267C5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56572-9473-4343-B2C6-FE9B6867704B}" type="datetimeFigureOut">
              <a:rPr lang="hu-HU" smtClean="0"/>
              <a:t>2018.03.08.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F372319D-B5E8-4F7F-8CDC-7F46F9F87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5AB4B755-8BC1-4197-968D-AC69D7E2F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8B1-6CB3-4A0E-B38B-1CC4EAD5E34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69646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D07B9CC1-EA5A-42C3-A686-7D396B134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FC42C802-C9A0-4128-88B7-A007DE063C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4BF8DD3-FF0C-44D3-A0FD-39E6DFD623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56572-9473-4343-B2C6-FE9B6867704B}" type="datetimeFigureOut">
              <a:rPr lang="hu-HU" smtClean="0"/>
              <a:t>2018.03.08.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3217B84-6968-4841-9060-FC2809E6F0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4DE56D6-37E5-4DA1-8CC6-2EC4D1E6B9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518B1-6CB3-4A0E-B38B-1CC4EAD5E34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64181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D42740C1-EC02-4884-93AE-B3570ABB58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268" y="394428"/>
            <a:ext cx="4107452" cy="2738301"/>
          </a:xfrm>
          <a:prstGeom prst="rect">
            <a:avLst/>
          </a:prstGeom>
          <a:effectLst>
            <a:glow rad="304800">
              <a:schemeClr val="accent2">
                <a:lumMod val="60000"/>
                <a:lumOff val="40000"/>
                <a:alpha val="41000"/>
              </a:schemeClr>
            </a:glow>
            <a:outerShdw dir="8040000" sx="85000" sy="85000" algn="ctr" rotWithShape="0">
              <a:srgbClr val="000000"/>
            </a:outerShdw>
            <a:reflection blurRad="50800" stA="85000" endPos="90000" dir="5400000" sy="-100000" algn="bl" rotWithShape="0"/>
            <a:softEdge rad="0"/>
          </a:effectLst>
          <a:scene3d>
            <a:camera prst="perspectiveHeroicExtremeLeftFacing"/>
            <a:lightRig rig="threePt" dir="t"/>
          </a:scene3d>
          <a:sp3d>
            <a:bevelT w="139700" h="139700" prst="divot"/>
          </a:sp3d>
        </p:spPr>
      </p:pic>
      <p:sp>
        <p:nvSpPr>
          <p:cNvPr id="6" name="Téglalap 5">
            <a:extLst>
              <a:ext uri="{FF2B5EF4-FFF2-40B4-BE49-F238E27FC236}">
                <a16:creationId xmlns:a16="http://schemas.microsoft.com/office/drawing/2014/main" id="{49A668AF-F96C-4EA6-8D05-5FFD71B58E9C}"/>
              </a:ext>
            </a:extLst>
          </p:cNvPr>
          <p:cNvSpPr/>
          <p:nvPr/>
        </p:nvSpPr>
        <p:spPr>
          <a:xfrm>
            <a:off x="294641" y="273758"/>
            <a:ext cx="7630160" cy="738664"/>
          </a:xfrm>
          <a:prstGeom prst="rect">
            <a:avLst/>
          </a:prstGeom>
          <a:noFill/>
          <a:effectLst>
            <a:outerShdw blurRad="50800" dist="50800" dir="5400000" sx="104000" sy="104000" algn="ctr" rotWithShape="0">
              <a:schemeClr val="tx2">
                <a:lumMod val="20000"/>
                <a:lumOff val="80000"/>
              </a:schemeClr>
            </a:outerShdw>
            <a:reflection stA="76000" endPos="54000" dist="50800" dir="5400000" sy="-100000" algn="bl" rotWithShape="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4200" b="1" cap="none" spc="0" dirty="0">
                <a:ln w="0"/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nch Script MT" panose="03020402040607040605" pitchFamily="66" charset="0"/>
              </a:rPr>
              <a:t>Találkoztam Bernát Gáspár ügyvéd barátommal</a:t>
            </a:r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EE1DBC3A-51AA-4858-BAA5-1D3032330143}"/>
              </a:ext>
            </a:extLst>
          </p:cNvPr>
          <p:cNvSpPr/>
          <p:nvPr/>
        </p:nvSpPr>
        <p:spPr>
          <a:xfrm>
            <a:off x="363776" y="1880215"/>
            <a:ext cx="6039026" cy="738664"/>
          </a:xfrm>
          <a:prstGeom prst="rect">
            <a:avLst/>
          </a:prstGeom>
          <a:noFill/>
          <a:effectLst>
            <a:outerShdw blurRad="177800" dist="177800" dir="5400000" sx="82000" sy="82000" algn="ctr" rotWithShape="0">
              <a:schemeClr val="bg2">
                <a:lumMod val="90000"/>
                <a:alpha val="61000"/>
              </a:schemeClr>
            </a:outerShdw>
            <a:reflection endPos="80000" dist="50800" dir="5400000" sy="-100000" algn="bl" rotWithShape="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4200" b="1" cap="none" spc="0" dirty="0">
                <a:ln w="0"/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ench Script MT" panose="03020402040607040605" pitchFamily="66" charset="0"/>
              </a:rPr>
              <a:t>Inasa, </a:t>
            </a:r>
            <a:r>
              <a:rPr lang="hu-HU" sz="4200" b="1" cap="none" spc="0" dirty="0" err="1">
                <a:ln w="0"/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ench Script MT" panose="03020402040607040605" pitchFamily="66" charset="0"/>
              </a:rPr>
              <a:t>Vojtina</a:t>
            </a:r>
            <a:r>
              <a:rPr lang="hu-HU" sz="4200" b="1" cap="none" spc="0" dirty="0">
                <a:ln w="0"/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ench Script MT" panose="03020402040607040605" pitchFamily="66" charset="0"/>
              </a:rPr>
              <a:t> ver</a:t>
            </a:r>
            <a:r>
              <a:rPr lang="hu-HU" sz="4200" b="1" dirty="0">
                <a:ln w="0"/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ench Script MT" panose="03020402040607040605" pitchFamily="66" charset="0"/>
              </a:rPr>
              <a:t>sei megdöbbentenek</a:t>
            </a:r>
            <a:endParaRPr lang="hu-HU" sz="4200" b="1" cap="none" spc="0" dirty="0">
              <a:ln w="0"/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French Script MT" panose="03020402040607040605" pitchFamily="66" charset="0"/>
            </a:endParaRPr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58862531-6BA4-42CA-BF2C-3DBE837610E0}"/>
              </a:ext>
            </a:extLst>
          </p:cNvPr>
          <p:cNvSpPr/>
          <p:nvPr/>
        </p:nvSpPr>
        <p:spPr>
          <a:xfrm>
            <a:off x="-67495" y="3677358"/>
            <a:ext cx="11610679" cy="923330"/>
          </a:xfrm>
          <a:prstGeom prst="rect">
            <a:avLst/>
          </a:prstGeom>
          <a:noFill/>
          <a:effectLst>
            <a:outerShdw dist="50800" dir="1200000" sx="18000" sy="18000" algn="ctr" rotWithShape="0">
              <a:srgbClr val="000000">
                <a:alpha val="89000"/>
              </a:srgbClr>
            </a:outerShdw>
            <a:reflection endPos="77000" dir="5400000" sy="-100000" algn="bl" rotWithShape="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cap="none" spc="0" dirty="0">
                <a:ln w="0"/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ench Script MT" panose="03020402040607040605" pitchFamily="66" charset="0"/>
              </a:rPr>
              <a:t>Mely sorok hallatán </a:t>
            </a:r>
            <a:r>
              <a:rPr lang="hu-HU" sz="5400" b="1" u="sng" cap="none" spc="0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ench Script MT" panose="03020402040607040605" pitchFamily="66" charset="0"/>
              </a:rPr>
              <a:t>szomorúság</a:t>
            </a:r>
            <a:r>
              <a:rPr lang="hu-HU" sz="5400" b="1" cap="none" spc="0" dirty="0">
                <a:ln w="0"/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ench Script MT" panose="03020402040607040605" pitchFamily="66" charset="0"/>
              </a:rPr>
              <a:t> és </a:t>
            </a:r>
            <a:r>
              <a:rPr lang="hu-HU" sz="5400" b="1" u="sng" cap="none" spc="0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ench Script MT" panose="03020402040607040605" pitchFamily="66" charset="0"/>
              </a:rPr>
              <a:t>csalódottság</a:t>
            </a:r>
            <a:r>
              <a:rPr lang="hu-HU" sz="5400" b="1" cap="none" spc="0" dirty="0">
                <a:ln w="0"/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ench Script MT" panose="03020402040607040605" pitchFamily="66" charset="0"/>
              </a:rPr>
              <a:t> fogott el</a:t>
            </a:r>
          </a:p>
        </p:txBody>
      </p:sp>
    </p:spTree>
    <p:extLst>
      <p:ext uri="{BB962C8B-B14F-4D97-AF65-F5344CB8AC3E}">
        <p14:creationId xmlns:p14="http://schemas.microsoft.com/office/powerpoint/2010/main" val="652412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>
            <a:extLst>
              <a:ext uri="{FF2B5EF4-FFF2-40B4-BE49-F238E27FC236}">
                <a16:creationId xmlns:a16="http://schemas.microsoft.com/office/drawing/2014/main" id="{E7BA0FC8-1095-4E87-860C-DAE14D15F857}"/>
              </a:ext>
            </a:extLst>
          </p:cNvPr>
          <p:cNvSpPr/>
          <p:nvPr/>
        </p:nvSpPr>
        <p:spPr>
          <a:xfrm>
            <a:off x="142511" y="0"/>
            <a:ext cx="680667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0" cap="none" spc="0" dirty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0000"/>
                </a:highlight>
                <a:latin typeface="Agency FB" panose="020B0503020202020204" pitchFamily="34" charset="0"/>
              </a:rPr>
              <a:t>A sajtót elöntik a rossz költők,</a:t>
            </a:r>
          </a:p>
          <a:p>
            <a:pPr algn="ctr"/>
            <a:r>
              <a:rPr lang="hu-HU" sz="5400" dirty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0000"/>
                </a:highlight>
                <a:latin typeface="Agency FB" panose="020B0503020202020204" pitchFamily="34" charset="0"/>
              </a:rPr>
              <a:t>mint Pestet a víz 1838-ban.</a:t>
            </a:r>
            <a:endParaRPr lang="hu-HU" sz="5400" b="0" cap="none" spc="0" dirty="0">
              <a:ln w="0"/>
              <a:solidFill>
                <a:schemeClr val="accent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000000"/>
              </a:highlight>
              <a:latin typeface="Agency FB" panose="020B0503020202020204" pitchFamily="34" charset="0"/>
            </a:endParaRP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EE750671-3B1E-4BF6-BE75-462285EE52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000"/>
                    </a14:imgEffect>
                    <a14:imgEffect>
                      <a14:brightnessContrast bright="-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262" y="0"/>
            <a:ext cx="5364737" cy="3962400"/>
          </a:xfrm>
          <a:prstGeom prst="rect">
            <a:avLst/>
          </a:prstGeom>
          <a:effectLst>
            <a:outerShdw blurRad="800100" dist="50800" dir="5400000" algn="ctr" rotWithShape="0">
              <a:srgbClr val="000000">
                <a:alpha val="82000"/>
              </a:srgbClr>
            </a:outerShdw>
          </a:effectLst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623237DF-743F-4115-9028-82CF6A0A77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263" y="3403169"/>
            <a:ext cx="5364737" cy="3454832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sp>
        <p:nvSpPr>
          <p:cNvPr id="12" name="Téglalap 11">
            <a:extLst>
              <a:ext uri="{FF2B5EF4-FFF2-40B4-BE49-F238E27FC236}">
                <a16:creationId xmlns:a16="http://schemas.microsoft.com/office/drawing/2014/main" id="{7B2B224F-29A4-4C31-AC2A-5AC21E564F04}"/>
              </a:ext>
            </a:extLst>
          </p:cNvPr>
          <p:cNvSpPr/>
          <p:nvPr/>
        </p:nvSpPr>
        <p:spPr>
          <a:xfrm>
            <a:off x="411821" y="3316069"/>
            <a:ext cx="6096001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u-HU" sz="5400" dirty="0">
                <a:ln w="0"/>
                <a:solidFill>
                  <a:schemeClr val="accent2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highlight>
                  <a:srgbClr val="000000"/>
                </a:highlight>
                <a:latin typeface="Agency FB" panose="020B0503020202020204" pitchFamily="34" charset="0"/>
              </a:rPr>
              <a:t>Vagy mint a szabadságért harcoló emberek</a:t>
            </a:r>
          </a:p>
          <a:p>
            <a:pPr algn="ctr"/>
            <a:r>
              <a:rPr lang="hu-HU" sz="5400" dirty="0">
                <a:ln w="0"/>
                <a:solidFill>
                  <a:schemeClr val="accent2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highlight>
                  <a:srgbClr val="000000"/>
                </a:highlight>
                <a:latin typeface="Agency FB" panose="020B0503020202020204" pitchFamily="34" charset="0"/>
              </a:rPr>
              <a:t> a Nemzeti Múzeum lépcsőit</a:t>
            </a:r>
          </a:p>
        </p:txBody>
      </p:sp>
    </p:spTree>
    <p:extLst>
      <p:ext uri="{BB962C8B-B14F-4D97-AF65-F5344CB8AC3E}">
        <p14:creationId xmlns:p14="http://schemas.microsoft.com/office/powerpoint/2010/main" val="1144287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>
            <a:extLst>
              <a:ext uri="{FF2B5EF4-FFF2-40B4-BE49-F238E27FC236}">
                <a16:creationId xmlns:a16="http://schemas.microsoft.com/office/drawing/2014/main" id="{A03391CF-50C1-4AAF-9458-AD393C2F8FEA}"/>
              </a:ext>
            </a:extLst>
          </p:cNvPr>
          <p:cNvSpPr/>
          <p:nvPr/>
        </p:nvSpPr>
        <p:spPr>
          <a:xfrm>
            <a:off x="320315" y="335895"/>
            <a:ext cx="8218918" cy="92333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97000"/>
              </a:srgb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cap="none" spc="0" dirty="0">
                <a:ln w="0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agara Solid" panose="04020502070702020202" pitchFamily="82" charset="0"/>
              </a:rPr>
              <a:t>Pest képe alkonyatban oly elragadó s varázslatos</a:t>
            </a:r>
          </a:p>
        </p:txBody>
      </p:sp>
      <p:sp>
        <p:nvSpPr>
          <p:cNvPr id="3" name="Téglalap 2">
            <a:extLst>
              <a:ext uri="{FF2B5EF4-FFF2-40B4-BE49-F238E27FC236}">
                <a16:creationId xmlns:a16="http://schemas.microsoft.com/office/drawing/2014/main" id="{BFAE09ED-2296-4A76-BE61-A5AC2FB2C5FC}"/>
              </a:ext>
            </a:extLst>
          </p:cNvPr>
          <p:cNvSpPr/>
          <p:nvPr/>
        </p:nvSpPr>
        <p:spPr>
          <a:xfrm>
            <a:off x="6003649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hu-H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agara Solid" panose="04020502070702020202" pitchFamily="82" charset="0"/>
            </a:endParaRP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C2F4DBA8-6991-4D0F-A8B9-0CD1F5E31212}"/>
              </a:ext>
            </a:extLst>
          </p:cNvPr>
          <p:cNvSpPr/>
          <p:nvPr/>
        </p:nvSpPr>
        <p:spPr>
          <a:xfrm>
            <a:off x="320315" y="1768455"/>
            <a:ext cx="10730823" cy="92333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6000"/>
              </a:srgb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hu-HU" sz="5400" b="1" dirty="0">
                <a:ln w="0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agara Solid" panose="04020502070702020202" pitchFamily="82" charset="0"/>
              </a:rPr>
              <a:t>S mégis közel hajolva mily félelmetes a kosz mely ellepi a várost</a:t>
            </a:r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B978C437-2B85-485C-A3B6-04F2667DFE99}"/>
              </a:ext>
            </a:extLst>
          </p:cNvPr>
          <p:cNvSpPr/>
          <p:nvPr/>
        </p:nvSpPr>
        <p:spPr>
          <a:xfrm>
            <a:off x="320315" y="3350607"/>
            <a:ext cx="6053260" cy="1631216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96000"/>
              </a:srgb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000" b="1" dirty="0">
                <a:ln w="0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agara Solid" panose="04020502070702020202" pitchFamily="82" charset="0"/>
              </a:rPr>
              <a:t>A poéta</a:t>
            </a:r>
            <a:r>
              <a:rPr lang="hu-HU" sz="5000" b="1" cap="none" spc="0" dirty="0">
                <a:ln w="0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agara Solid" panose="04020502070702020202" pitchFamily="82" charset="0"/>
              </a:rPr>
              <a:t> dolga hogy versében</a:t>
            </a:r>
            <a:r>
              <a:rPr lang="hu-HU" sz="5000" b="1" dirty="0">
                <a:ln w="0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agara Solid" panose="04020502070702020202" pitchFamily="82" charset="0"/>
              </a:rPr>
              <a:t> ugyanígy </a:t>
            </a:r>
          </a:p>
          <a:p>
            <a:pPr algn="ctr"/>
            <a:r>
              <a:rPr lang="hu-HU" sz="5000" b="1" dirty="0">
                <a:ln w="0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agara Solid" panose="04020502070702020202" pitchFamily="82" charset="0"/>
              </a:rPr>
              <a:t>megszínezze a valóság szürkeségét</a:t>
            </a:r>
            <a:endParaRPr lang="hu-HU" sz="5000" b="1" cap="none" spc="0" dirty="0">
              <a:ln w="0"/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agara Solid" panose="04020502070702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532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>
            <a:extLst>
              <a:ext uri="{FF2B5EF4-FFF2-40B4-BE49-F238E27FC236}">
                <a16:creationId xmlns:a16="http://schemas.microsoft.com/office/drawing/2014/main" id="{1E2E229B-5AB2-4279-A8FD-E9D220CB1765}"/>
              </a:ext>
            </a:extLst>
          </p:cNvPr>
          <p:cNvSpPr/>
          <p:nvPr/>
        </p:nvSpPr>
        <p:spPr>
          <a:xfrm>
            <a:off x="1171788" y="0"/>
            <a:ext cx="3732112" cy="923330"/>
          </a:xfrm>
          <a:prstGeom prst="rect">
            <a:avLst/>
          </a:prstGeom>
          <a:pattFill prst="pct20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0" cap="none" spc="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  <a:ea typeface="DejaVu Sans Condensed" panose="020B0606030804020204" pitchFamily="34" charset="0"/>
                <a:cs typeface="DejaVu Sans Condensed" panose="020B0606030804020204" pitchFamily="34" charset="0"/>
              </a:rPr>
              <a:t>S hogy mi igaz</a:t>
            </a:r>
          </a:p>
        </p:txBody>
      </p:sp>
      <p:sp>
        <p:nvSpPr>
          <p:cNvPr id="3" name="Téglalap 2">
            <a:extLst>
              <a:ext uri="{FF2B5EF4-FFF2-40B4-BE49-F238E27FC236}">
                <a16:creationId xmlns:a16="http://schemas.microsoft.com/office/drawing/2014/main" id="{1180B110-D382-4E37-AB46-636D8A1B0AA7}"/>
              </a:ext>
            </a:extLst>
          </p:cNvPr>
          <p:cNvSpPr/>
          <p:nvPr/>
        </p:nvSpPr>
        <p:spPr>
          <a:xfrm>
            <a:off x="7847364" y="0"/>
            <a:ext cx="2816797" cy="923330"/>
          </a:xfrm>
          <a:prstGeom prst="rect">
            <a:avLst/>
          </a:prstGeom>
          <a:pattFill prst="pct20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0" cap="none" spc="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  <a:ea typeface="DejaVu Sans Condensed" panose="020B0606030804020204" pitchFamily="34" charset="0"/>
                <a:cs typeface="DejaVu Sans Condensed" panose="020B0606030804020204" pitchFamily="34" charset="0"/>
              </a:rPr>
              <a:t>S mi hamis</a:t>
            </a: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60CA1EBB-076F-4FF5-87B1-D3E6D456913C}"/>
              </a:ext>
            </a:extLst>
          </p:cNvPr>
          <p:cNvSpPr/>
          <p:nvPr/>
        </p:nvSpPr>
        <p:spPr>
          <a:xfrm>
            <a:off x="3675318" y="1291242"/>
            <a:ext cx="4841390" cy="923330"/>
          </a:xfrm>
          <a:prstGeom prst="rect">
            <a:avLst/>
          </a:prstGeom>
          <a:pattFill prst="trellis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  <a:t>Nem mindig fontos</a:t>
            </a:r>
            <a:endParaRPr lang="hu-HU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0A7BA7E4-8DD1-41E4-B14B-2C0F45F60CD6}"/>
              </a:ext>
            </a:extLst>
          </p:cNvPr>
          <p:cNvSpPr/>
          <p:nvPr/>
        </p:nvSpPr>
        <p:spPr>
          <a:xfrm>
            <a:off x="2638171" y="2398528"/>
            <a:ext cx="6915676" cy="923330"/>
          </a:xfrm>
          <a:prstGeom prst="rect">
            <a:avLst/>
          </a:prstGeom>
          <a:pattFill prst="pct20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  <a:t>Kellenek a hősök és a mesék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E5295E15-AC9B-4576-A13E-253FA9824C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285" y="3505814"/>
            <a:ext cx="5685604" cy="3192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386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1000" r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>
            <a:extLst>
              <a:ext uri="{FF2B5EF4-FFF2-40B4-BE49-F238E27FC236}">
                <a16:creationId xmlns:a16="http://schemas.microsoft.com/office/drawing/2014/main" id="{620B1646-A56A-408D-9AA2-4436C306D915}"/>
              </a:ext>
            </a:extLst>
          </p:cNvPr>
          <p:cNvSpPr/>
          <p:nvPr/>
        </p:nvSpPr>
        <p:spPr>
          <a:xfrm>
            <a:off x="16071" y="919222"/>
            <a:ext cx="12070933" cy="6155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3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</a:rPr>
              <a:t>E témával kapcsolatban kibontakozóban van bennem egy </a:t>
            </a:r>
            <a:r>
              <a:rPr lang="hu-HU" sz="3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C0C0C0"/>
                </a:highlight>
                <a:latin typeface="Bradley Hand ITC" panose="03070402050302030203" pitchFamily="66" charset="0"/>
              </a:rPr>
              <a:t>új vers</a:t>
            </a:r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5D78B213-2395-482D-86C2-0C543EA4AFE6}"/>
              </a:ext>
            </a:extLst>
          </p:cNvPr>
          <p:cNvSpPr/>
          <p:nvPr/>
        </p:nvSpPr>
        <p:spPr>
          <a:xfrm>
            <a:off x="3272294" y="1829415"/>
            <a:ext cx="601318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44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</a:rPr>
              <a:t>Várom </a:t>
            </a:r>
            <a:r>
              <a:rPr lang="hu-HU" sz="440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</a:rPr>
              <a:t>mielöbbi</a:t>
            </a:r>
            <a:r>
              <a:rPr lang="hu-HU" sz="44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</a:rPr>
              <a:t> válaszát</a:t>
            </a:r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id="{86B3DADE-8015-4A6B-9FA8-91C1F76782AF}"/>
              </a:ext>
            </a:extLst>
          </p:cNvPr>
          <p:cNvSpPr/>
          <p:nvPr/>
        </p:nvSpPr>
        <p:spPr>
          <a:xfrm>
            <a:off x="5921174" y="2418695"/>
            <a:ext cx="618150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8800" b="1" i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</a:rPr>
              <a:t>Arany János</a:t>
            </a:r>
          </a:p>
        </p:txBody>
      </p:sp>
    </p:spTree>
    <p:extLst>
      <p:ext uri="{BB962C8B-B14F-4D97-AF65-F5344CB8AC3E}">
        <p14:creationId xmlns:p14="http://schemas.microsoft.com/office/powerpoint/2010/main" val="4199171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101</Words>
  <Application>Microsoft Office PowerPoint</Application>
  <PresentationFormat>Szélesvásznú</PresentationFormat>
  <Paragraphs>18</Paragraphs>
  <Slides>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9</vt:i4>
      </vt:variant>
      <vt:variant>
        <vt:lpstr>Téma</vt:lpstr>
      </vt:variant>
      <vt:variant>
        <vt:i4>1</vt:i4>
      </vt:variant>
      <vt:variant>
        <vt:lpstr>Diacímek</vt:lpstr>
      </vt:variant>
      <vt:variant>
        <vt:i4>5</vt:i4>
      </vt:variant>
    </vt:vector>
  </HeadingPairs>
  <TitlesOfParts>
    <vt:vector size="15" baseType="lpstr">
      <vt:lpstr>Agency FB</vt:lpstr>
      <vt:lpstr>Arial</vt:lpstr>
      <vt:lpstr>Bradley Hand ITC</vt:lpstr>
      <vt:lpstr>Calibri</vt:lpstr>
      <vt:lpstr>Calibri Light</vt:lpstr>
      <vt:lpstr>DejaVu Sans Condensed</vt:lpstr>
      <vt:lpstr>French Script MT</vt:lpstr>
      <vt:lpstr>Monotype Corsiva</vt:lpstr>
      <vt:lpstr>Niagara Solid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Karádi Zita</dc:creator>
  <cp:lastModifiedBy>Karádi Zita</cp:lastModifiedBy>
  <cp:revision>17</cp:revision>
  <dcterms:created xsi:type="dcterms:W3CDTF">2018-03-08T19:28:34Z</dcterms:created>
  <dcterms:modified xsi:type="dcterms:W3CDTF">2018-03-09T00:01:26Z</dcterms:modified>
</cp:coreProperties>
</file>